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77" r:id="rId1"/>
  </p:sldMasterIdLst>
  <p:notesMasterIdLst>
    <p:notesMasterId r:id="rId10"/>
  </p:notesMasterIdLst>
  <p:sldIdLst>
    <p:sldId id="256" r:id="rId2"/>
    <p:sldId id="276" r:id="rId3"/>
    <p:sldId id="277" r:id="rId4"/>
    <p:sldId id="278" r:id="rId5"/>
    <p:sldId id="279" r:id="rId6"/>
    <p:sldId id="280" r:id="rId7"/>
    <p:sldId id="281" r:id="rId8"/>
    <p:sldId id="28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 Mackay" initials="JM" lastIdx="3" clrIdx="0">
    <p:extLst>
      <p:ext uri="{19B8F6BF-5375-455C-9EA6-DF929625EA0E}">
        <p15:presenceInfo xmlns:p15="http://schemas.microsoft.com/office/powerpoint/2012/main" userId="838adddb7c911c3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022F"/>
    <a:srgbClr val="6C8A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82" autoAdjust="0"/>
    <p:restoredTop sz="94660"/>
  </p:normalViewPr>
  <p:slideViewPr>
    <p:cSldViewPr>
      <p:cViewPr varScale="1">
        <p:scale>
          <a:sx n="109" d="100"/>
          <a:sy n="109" d="100"/>
        </p:scale>
        <p:origin x="5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9-12T07:45:52.897" idx="1">
    <p:pos x="10" y="10"/>
    <p:text>Add photo w/ the current EC's pictures and names</p:text>
    <p:extLst>
      <p:ext uri="{C676402C-5697-4E1C-873F-D02D1690AC5C}">
        <p15:threadingInfo xmlns:p15="http://schemas.microsoft.com/office/powerpoint/2012/main" timeZoneBias="2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9-09-12T08:03:27.370" idx="2">
    <p:pos x="2316" y="2678"/>
    <p:text>Is this still accurate?</p:text>
    <p:extLst>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697EA1-AC2F-4182-800D-1BCECEE64286}" type="datetimeFigureOut">
              <a:rPr lang="en-US" smtClean="0"/>
              <a:pPr/>
              <a:t>9/12/2019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44194E-EE98-49CF-9A50-BF24990038FA}" type="slidenum">
              <a:rPr lang="en-US" smtClean="0"/>
              <a:pPr/>
              <a:t>‹#›</a:t>
            </a:fld>
            <a:endParaRPr lang="en-US"/>
          </a:p>
        </p:txBody>
      </p:sp>
    </p:spTree>
    <p:extLst>
      <p:ext uri="{BB962C8B-B14F-4D97-AF65-F5344CB8AC3E}">
        <p14:creationId xmlns:p14="http://schemas.microsoft.com/office/powerpoint/2010/main" val="3714000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9FF89A93-70DB-41CF-A357-C60C58E91387}" type="slidenum">
              <a:rPr lang="en-US"/>
              <a:pPr/>
              <a:t>2</a:t>
            </a:fld>
            <a:endParaRPr 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226489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518D2916-BD00-4290-9F3B-FBF957DC8A22}" type="slidenum">
              <a:rPr lang="en-US"/>
              <a:pPr/>
              <a:t>3</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6624279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DAEC1ECB-86CE-428D-B0B4-7F3797A0A05F}" type="slidenum">
              <a:rPr lang="en-US"/>
              <a:pPr/>
              <a:t>4</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6496170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AABB4871-F34D-4C61-AE9F-1067A5EAFE4D}" type="slidenum">
              <a:rPr lang="en-US"/>
              <a:pPr/>
              <a:t>5</a:t>
            </a:fld>
            <a:endParaRPr 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65916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2EF94761-BD94-4662-A662-7437E58DBF93}" type="slidenum">
              <a:rPr lang="en-US"/>
              <a:pPr/>
              <a:t>6</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4285045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DBBE6FDF-037B-48DC-96AD-36562F81EE71}" type="slidenum">
              <a:rPr lang="en-US"/>
              <a:pPr/>
              <a:t>7</a:t>
            </a:fld>
            <a:endParaRPr 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8867048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EFFCB27B-6BD1-4002-99C8-F7CDC1C24F42}" type="slidenum">
              <a:rPr lang="en-US"/>
              <a:pPr/>
              <a:t>8</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28236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601E8B-6C21-4DDE-8DBE-D0E820DEB6CE}"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17B12-8CFC-40E6-8C0B-747D3EE8322C}" type="slidenum">
              <a:rPr lang="en-US" smtClean="0"/>
              <a:pPr/>
              <a:t>‹#›</a:t>
            </a:fld>
            <a:endParaRPr lang="en-US"/>
          </a:p>
        </p:txBody>
      </p:sp>
    </p:spTree>
    <p:extLst>
      <p:ext uri="{BB962C8B-B14F-4D97-AF65-F5344CB8AC3E}">
        <p14:creationId xmlns:p14="http://schemas.microsoft.com/office/powerpoint/2010/main" val="691236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601E8B-6C21-4DDE-8DBE-D0E820DEB6CE}"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17B12-8CFC-40E6-8C0B-747D3EE8322C}" type="slidenum">
              <a:rPr lang="en-US" smtClean="0"/>
              <a:pPr/>
              <a:t>‹#›</a:t>
            </a:fld>
            <a:endParaRPr lang="en-US"/>
          </a:p>
        </p:txBody>
      </p:sp>
    </p:spTree>
    <p:extLst>
      <p:ext uri="{BB962C8B-B14F-4D97-AF65-F5344CB8AC3E}">
        <p14:creationId xmlns:p14="http://schemas.microsoft.com/office/powerpoint/2010/main" val="206220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601E8B-6C21-4DDE-8DBE-D0E820DEB6CE}"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17B12-8CFC-40E6-8C0B-747D3EE8322C}"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89472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601E8B-6C21-4DDE-8DBE-D0E820DEB6CE}"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17B12-8CFC-40E6-8C0B-747D3EE8322C}" type="slidenum">
              <a:rPr lang="en-US" smtClean="0"/>
              <a:pPr/>
              <a:t>‹#›</a:t>
            </a:fld>
            <a:endParaRPr lang="en-US"/>
          </a:p>
        </p:txBody>
      </p:sp>
    </p:spTree>
    <p:extLst>
      <p:ext uri="{BB962C8B-B14F-4D97-AF65-F5344CB8AC3E}">
        <p14:creationId xmlns:p14="http://schemas.microsoft.com/office/powerpoint/2010/main" val="22051776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601E8B-6C21-4DDE-8DBE-D0E820DEB6CE}"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17B12-8CFC-40E6-8C0B-747D3EE8322C}"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19986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601E8B-6C21-4DDE-8DBE-D0E820DEB6CE}"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17B12-8CFC-40E6-8C0B-747D3EE8322C}" type="slidenum">
              <a:rPr lang="en-US" smtClean="0"/>
              <a:pPr/>
              <a:t>‹#›</a:t>
            </a:fld>
            <a:endParaRPr lang="en-US"/>
          </a:p>
        </p:txBody>
      </p:sp>
    </p:spTree>
    <p:extLst>
      <p:ext uri="{BB962C8B-B14F-4D97-AF65-F5344CB8AC3E}">
        <p14:creationId xmlns:p14="http://schemas.microsoft.com/office/powerpoint/2010/main" val="26287466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601E8B-6C21-4DDE-8DBE-D0E820DEB6CE}"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17B12-8CFC-40E6-8C0B-747D3EE8322C}" type="slidenum">
              <a:rPr lang="en-US" smtClean="0"/>
              <a:pPr/>
              <a:t>‹#›</a:t>
            </a:fld>
            <a:endParaRPr lang="en-US"/>
          </a:p>
        </p:txBody>
      </p:sp>
    </p:spTree>
    <p:extLst>
      <p:ext uri="{BB962C8B-B14F-4D97-AF65-F5344CB8AC3E}">
        <p14:creationId xmlns:p14="http://schemas.microsoft.com/office/powerpoint/2010/main" val="30335186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601E8B-6C21-4DDE-8DBE-D0E820DEB6CE}"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17B12-8CFC-40E6-8C0B-747D3EE8322C}" type="slidenum">
              <a:rPr lang="en-US" smtClean="0"/>
              <a:pPr/>
              <a:t>‹#›</a:t>
            </a:fld>
            <a:endParaRPr lang="en-US"/>
          </a:p>
        </p:txBody>
      </p:sp>
    </p:spTree>
    <p:extLst>
      <p:ext uri="{BB962C8B-B14F-4D97-AF65-F5344CB8AC3E}">
        <p14:creationId xmlns:p14="http://schemas.microsoft.com/office/powerpoint/2010/main" val="24412852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1295400"/>
            <a:ext cx="80010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66738" y="2286000"/>
            <a:ext cx="39243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2286000"/>
            <a:ext cx="39243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2254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601E8B-6C21-4DDE-8DBE-D0E820DEB6CE}"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17B12-8CFC-40E6-8C0B-747D3EE8322C}" type="slidenum">
              <a:rPr lang="en-US" smtClean="0"/>
              <a:pPr/>
              <a:t>‹#›</a:t>
            </a:fld>
            <a:endParaRPr lang="en-US"/>
          </a:p>
        </p:txBody>
      </p:sp>
    </p:spTree>
    <p:extLst>
      <p:ext uri="{BB962C8B-B14F-4D97-AF65-F5344CB8AC3E}">
        <p14:creationId xmlns:p14="http://schemas.microsoft.com/office/powerpoint/2010/main" val="914364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601E8B-6C21-4DDE-8DBE-D0E820DEB6CE}"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17B12-8CFC-40E6-8C0B-747D3EE8322C}" type="slidenum">
              <a:rPr lang="en-US" smtClean="0"/>
              <a:pPr/>
              <a:t>‹#›</a:t>
            </a:fld>
            <a:endParaRPr lang="en-US"/>
          </a:p>
        </p:txBody>
      </p:sp>
    </p:spTree>
    <p:extLst>
      <p:ext uri="{BB962C8B-B14F-4D97-AF65-F5344CB8AC3E}">
        <p14:creationId xmlns:p14="http://schemas.microsoft.com/office/powerpoint/2010/main" val="2921628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601E8B-6C21-4DDE-8DBE-D0E820DEB6CE}" type="datetimeFigureOut">
              <a:rPr lang="en-US" smtClean="0"/>
              <a:pPr/>
              <a:t>9/12/2019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917B12-8CFC-40E6-8C0B-747D3EE8322C}" type="slidenum">
              <a:rPr lang="en-US" smtClean="0"/>
              <a:pPr/>
              <a:t>‹#›</a:t>
            </a:fld>
            <a:endParaRPr lang="en-US"/>
          </a:p>
        </p:txBody>
      </p:sp>
    </p:spTree>
    <p:extLst>
      <p:ext uri="{BB962C8B-B14F-4D97-AF65-F5344CB8AC3E}">
        <p14:creationId xmlns:p14="http://schemas.microsoft.com/office/powerpoint/2010/main" val="3503155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601E8B-6C21-4DDE-8DBE-D0E820DEB6CE}" type="datetimeFigureOut">
              <a:rPr lang="en-US" smtClean="0"/>
              <a:pPr/>
              <a:t>9/12/2019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917B12-8CFC-40E6-8C0B-747D3EE8322C}" type="slidenum">
              <a:rPr lang="en-US" smtClean="0"/>
              <a:pPr/>
              <a:t>‹#›</a:t>
            </a:fld>
            <a:endParaRPr lang="en-US"/>
          </a:p>
        </p:txBody>
      </p:sp>
    </p:spTree>
    <p:extLst>
      <p:ext uri="{BB962C8B-B14F-4D97-AF65-F5344CB8AC3E}">
        <p14:creationId xmlns:p14="http://schemas.microsoft.com/office/powerpoint/2010/main" val="1733175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601E8B-6C21-4DDE-8DBE-D0E820DEB6CE}" type="datetimeFigureOut">
              <a:rPr lang="en-US" smtClean="0"/>
              <a:pPr/>
              <a:t>9/12/2019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917B12-8CFC-40E6-8C0B-747D3EE8322C}" type="slidenum">
              <a:rPr lang="en-US" smtClean="0"/>
              <a:pPr/>
              <a:t>‹#›</a:t>
            </a:fld>
            <a:endParaRPr lang="en-US"/>
          </a:p>
        </p:txBody>
      </p:sp>
    </p:spTree>
    <p:extLst>
      <p:ext uri="{BB962C8B-B14F-4D97-AF65-F5344CB8AC3E}">
        <p14:creationId xmlns:p14="http://schemas.microsoft.com/office/powerpoint/2010/main" val="2918402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601E8B-6C21-4DDE-8DBE-D0E820DEB6CE}" type="datetimeFigureOut">
              <a:rPr lang="en-US" smtClean="0"/>
              <a:pPr/>
              <a:t>9/12/2019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917B12-8CFC-40E6-8C0B-747D3EE8322C}" type="slidenum">
              <a:rPr lang="en-US" smtClean="0"/>
              <a:pPr/>
              <a:t>‹#›</a:t>
            </a:fld>
            <a:endParaRPr lang="en-US"/>
          </a:p>
        </p:txBody>
      </p:sp>
    </p:spTree>
    <p:extLst>
      <p:ext uri="{BB962C8B-B14F-4D97-AF65-F5344CB8AC3E}">
        <p14:creationId xmlns:p14="http://schemas.microsoft.com/office/powerpoint/2010/main" val="2331645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5601E8B-6C21-4DDE-8DBE-D0E820DEB6CE}" type="datetimeFigureOut">
              <a:rPr lang="en-US" smtClean="0"/>
              <a:pPr/>
              <a:t>9/12/2019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917B12-8CFC-40E6-8C0B-747D3EE8322C}" type="slidenum">
              <a:rPr lang="en-US" smtClean="0"/>
              <a:pPr/>
              <a:t>‹#›</a:t>
            </a:fld>
            <a:endParaRPr lang="en-US"/>
          </a:p>
        </p:txBody>
      </p:sp>
    </p:spTree>
    <p:extLst>
      <p:ext uri="{BB962C8B-B14F-4D97-AF65-F5344CB8AC3E}">
        <p14:creationId xmlns:p14="http://schemas.microsoft.com/office/powerpoint/2010/main" val="2842280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601E8B-6C21-4DDE-8DBE-D0E820DEB6CE}" type="datetimeFigureOut">
              <a:rPr lang="en-US" smtClean="0"/>
              <a:pPr/>
              <a:t>9/12/2019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917B12-8CFC-40E6-8C0B-747D3EE8322C}" type="slidenum">
              <a:rPr lang="en-US" smtClean="0"/>
              <a:pPr/>
              <a:t>‹#›</a:t>
            </a:fld>
            <a:endParaRPr lang="en-US"/>
          </a:p>
        </p:txBody>
      </p:sp>
    </p:spTree>
    <p:extLst>
      <p:ext uri="{BB962C8B-B14F-4D97-AF65-F5344CB8AC3E}">
        <p14:creationId xmlns:p14="http://schemas.microsoft.com/office/powerpoint/2010/main" val="4080467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5601E8B-6C21-4DDE-8DBE-D0E820DEB6CE}" type="datetimeFigureOut">
              <a:rPr lang="en-US" smtClean="0"/>
              <a:pPr/>
              <a:t>9/12/2019</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25917B12-8CFC-40E6-8C0B-747D3EE8322C}" type="slidenum">
              <a:rPr lang="en-US" smtClean="0"/>
              <a:pPr/>
              <a:t>‹#›</a:t>
            </a:fld>
            <a:endParaRPr lang="en-US"/>
          </a:p>
        </p:txBody>
      </p:sp>
    </p:spTree>
    <p:extLst>
      <p:ext uri="{BB962C8B-B14F-4D97-AF65-F5344CB8AC3E}">
        <p14:creationId xmlns:p14="http://schemas.microsoft.com/office/powerpoint/2010/main" val="2200221928"/>
      </p:ext>
    </p:extLst>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 id="2147483790" r:id="rId13"/>
    <p:sldLayoutId id="2147483791" r:id="rId14"/>
    <p:sldLayoutId id="2147483792" r:id="rId15"/>
    <p:sldLayoutId id="2147483793" r:id="rId16"/>
    <p:sldLayoutId id="2147483794"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hyperlink" Target="https://worldworkplace.ifma.org/" TargetMode="External"/><Relationship Id="rId2" Type="http://schemas.openxmlformats.org/officeDocument/2006/relationships/notesSlide" Target="../notesSlides/notesSlide3.xml"/><Relationship Id="rId1" Type="http://schemas.openxmlformats.org/officeDocument/2006/relationships/slideLayout" Target="../slideLayouts/slideLayout17.xml"/><Relationship Id="rId5" Type="http://schemas.openxmlformats.org/officeDocument/2006/relationships/image" Target="../media/image3.jpg"/><Relationship Id="rId4" Type="http://schemas.openxmlformats.org/officeDocument/2006/relationships/hyperlink" Target="https://worldworkplace.ifma.org/register/7-reason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7.xml"/><Relationship Id="rId4" Type="http://schemas.openxmlformats.org/officeDocument/2006/relationships/hyperlink" Target="https://events.ifma.org/worldworkplace/2019/attendee_reg.cf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events.ifma.org/worldworkplace/2019/conference_schedule.cfm" TargetMode="External"/><Relationship Id="rId2" Type="http://schemas.openxmlformats.org/officeDocument/2006/relationships/notesSlide" Target="../notesSlides/notesSlide5.xml"/><Relationship Id="rId1" Type="http://schemas.openxmlformats.org/officeDocument/2006/relationships/slideLayout" Target="../slideLayouts/slideLayout17.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hyperlink" Target="https://ifmacap.org/meetinginfo.php?id=7&amp;ts=1564145355" TargetMode="External"/><Relationship Id="rId2" Type="http://schemas.openxmlformats.org/officeDocument/2006/relationships/notesSlide" Target="../notesSlides/notesSlide6.xml"/><Relationship Id="rId1" Type="http://schemas.openxmlformats.org/officeDocument/2006/relationships/slideLayout" Target="../slideLayouts/slideLayout17.xml"/><Relationship Id="rId5" Type="http://schemas.openxmlformats.org/officeDocument/2006/relationships/image" Target="../media/image7.jpg"/><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3" Type="http://schemas.openxmlformats.org/officeDocument/2006/relationships/hyperlink" Target="mailto:staff@ifmacap.or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hyperlink" Target="https://worldworkplace.ifma.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914400"/>
            <a:ext cx="5983809" cy="3216841"/>
          </a:xfrm>
        </p:spPr>
        <p:txBody>
          <a:bodyPr>
            <a:normAutofit/>
          </a:bodyPr>
          <a:lstStyle/>
          <a:p>
            <a:pPr algn="l"/>
            <a:r>
              <a:rPr lang="en-US" sz="4000" b="1" dirty="0" smtClean="0"/>
              <a:t>World Workplace Insider Tips for Capital Chapter Attendees</a:t>
            </a:r>
            <a:endParaRPr lang="en-US" sz="4000" b="1" dirty="0"/>
          </a:p>
        </p:txBody>
      </p:sp>
      <p:sp>
        <p:nvSpPr>
          <p:cNvPr id="3" name="Subtitle 2"/>
          <p:cNvSpPr>
            <a:spLocks noGrp="1"/>
          </p:cNvSpPr>
          <p:nvPr>
            <p:ph type="subTitle" idx="1"/>
          </p:nvPr>
        </p:nvSpPr>
        <p:spPr>
          <a:xfrm>
            <a:off x="4800600" y="4572000"/>
            <a:ext cx="2702519" cy="597364"/>
          </a:xfrm>
        </p:spPr>
        <p:txBody>
          <a:bodyPr>
            <a:normAutofit/>
          </a:bodyPr>
          <a:lstStyle/>
          <a:p>
            <a:r>
              <a:rPr lang="en-US" b="1" dirty="0" smtClean="0"/>
              <a:t>September 12, </a:t>
            </a:r>
            <a:r>
              <a:rPr lang="en-US" b="1" dirty="0"/>
              <a:t>2019</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5334000"/>
            <a:ext cx="3914775" cy="876300"/>
          </a:xfrm>
          <a:prstGeom prst="rect">
            <a:avLst/>
          </a:prstGeom>
        </p:spPr>
      </p:pic>
    </p:spTree>
    <p:extLst>
      <p:ext uri="{BB962C8B-B14F-4D97-AF65-F5344CB8AC3E}">
        <p14:creationId xmlns:p14="http://schemas.microsoft.com/office/powerpoint/2010/main" val="2727856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599" y="914400"/>
            <a:ext cx="6347713" cy="1016000"/>
          </a:xfrm>
        </p:spPr>
        <p:txBody>
          <a:bodyPr vert="horz" lIns="91440" tIns="45720" rIns="91440" bIns="45720" rtlCol="0" anchor="t">
            <a:normAutofit/>
          </a:bodyPr>
          <a:lstStyle/>
          <a:p>
            <a:r>
              <a:rPr lang="en-US" sz="3200" dirty="0">
                <a:latin typeface="+mn-lt"/>
              </a:rPr>
              <a:t>Contents</a:t>
            </a:r>
          </a:p>
        </p:txBody>
      </p:sp>
      <p:sp>
        <p:nvSpPr>
          <p:cNvPr id="4099" name="Rectangle 3"/>
          <p:cNvSpPr>
            <a:spLocks noGrp="1" noChangeArrowheads="1"/>
          </p:cNvSpPr>
          <p:nvPr>
            <p:ph type="body" idx="1"/>
          </p:nvPr>
        </p:nvSpPr>
        <p:spPr/>
        <p:txBody>
          <a:bodyPr>
            <a:normAutofit/>
          </a:bodyPr>
          <a:lstStyle/>
          <a:p>
            <a:pPr eaLnBrk="1" hangingPunct="1"/>
            <a:r>
              <a:rPr lang="en-US" sz="2400" dirty="0" smtClean="0"/>
              <a:t>Introduction</a:t>
            </a:r>
          </a:p>
          <a:p>
            <a:pPr eaLnBrk="1" hangingPunct="1"/>
            <a:r>
              <a:rPr lang="en-US" sz="2400" dirty="0" smtClean="0"/>
              <a:t>Make a Plan</a:t>
            </a:r>
          </a:p>
          <a:p>
            <a:pPr eaLnBrk="1" hangingPunct="1"/>
            <a:r>
              <a:rPr lang="en-US" sz="2400" dirty="0" smtClean="0"/>
              <a:t>Reservations</a:t>
            </a:r>
          </a:p>
          <a:p>
            <a:pPr eaLnBrk="1" hangingPunct="1"/>
            <a:r>
              <a:rPr lang="en-US" sz="2400" dirty="0" smtClean="0"/>
              <a:t>Tips for Education and Networking</a:t>
            </a:r>
            <a:endParaRPr lang="en-US" sz="2400" dirty="0"/>
          </a:p>
          <a:p>
            <a:pPr eaLnBrk="1" hangingPunct="1"/>
            <a:r>
              <a:rPr lang="en-US" sz="2400" dirty="0" smtClean="0"/>
              <a:t>Capital Chapter &amp; World Workplace Resources</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86200" y="304800"/>
            <a:ext cx="2971343" cy="2847537"/>
          </a:xfrm>
          <a:prstGeom prst="rect">
            <a:avLst/>
          </a:prstGeom>
        </p:spPr>
      </p:pic>
    </p:spTree>
    <p:extLst>
      <p:ext uri="{BB962C8B-B14F-4D97-AF65-F5344CB8AC3E}">
        <p14:creationId xmlns:p14="http://schemas.microsoft.com/office/powerpoint/2010/main" val="35589291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43292" y="533400"/>
            <a:ext cx="8001000" cy="762000"/>
          </a:xfrm>
        </p:spPr>
        <p:txBody>
          <a:bodyPr vert="horz" lIns="91440" tIns="45720" rIns="91440" bIns="45720" rtlCol="0" anchor="t">
            <a:normAutofit/>
          </a:bodyPr>
          <a:lstStyle/>
          <a:p>
            <a:r>
              <a:rPr lang="en-US" sz="3200" dirty="0">
                <a:latin typeface="+mn-lt"/>
              </a:rPr>
              <a:t>Introduction</a:t>
            </a:r>
          </a:p>
        </p:txBody>
      </p:sp>
      <p:sp>
        <p:nvSpPr>
          <p:cNvPr id="5123" name="Rectangle 3"/>
          <p:cNvSpPr>
            <a:spLocks noGrp="1" noChangeArrowheads="1"/>
          </p:cNvSpPr>
          <p:nvPr>
            <p:ph type="body" sz="half" idx="1"/>
          </p:nvPr>
        </p:nvSpPr>
        <p:spPr>
          <a:xfrm>
            <a:off x="685800" y="1600200"/>
            <a:ext cx="4114800" cy="4876800"/>
          </a:xfrm>
        </p:spPr>
        <p:txBody>
          <a:bodyPr>
            <a:normAutofit/>
          </a:bodyPr>
          <a:lstStyle/>
          <a:p>
            <a:pPr marL="0" indent="0" eaLnBrk="1" hangingPunct="1">
              <a:lnSpc>
                <a:spcPct val="80000"/>
              </a:lnSpc>
              <a:buFont typeface="Wingdings" pitchFamily="2" charset="2"/>
              <a:buNone/>
            </a:pPr>
            <a:r>
              <a:rPr lang="en-US" sz="2000" dirty="0" smtClean="0">
                <a:latin typeface="Calibri" pitchFamily="34" charset="0"/>
              </a:rPr>
              <a:t>World Workplace is the premier professional development event for facility managers and related professionals.</a:t>
            </a:r>
          </a:p>
          <a:p>
            <a:pPr marL="0" indent="0" eaLnBrk="1" hangingPunct="1">
              <a:lnSpc>
                <a:spcPct val="80000"/>
              </a:lnSpc>
              <a:buFont typeface="Wingdings" pitchFamily="2" charset="2"/>
              <a:buNone/>
            </a:pPr>
            <a:endParaRPr lang="en-US" sz="1200" dirty="0" smtClean="0">
              <a:latin typeface="Calibri" pitchFamily="34" charset="0"/>
            </a:endParaRPr>
          </a:p>
          <a:p>
            <a:pPr marL="0" indent="0" eaLnBrk="1" hangingPunct="1">
              <a:lnSpc>
                <a:spcPct val="80000"/>
              </a:lnSpc>
              <a:buFont typeface="Wingdings" pitchFamily="2" charset="2"/>
              <a:buNone/>
            </a:pPr>
            <a:r>
              <a:rPr lang="en-US" sz="2000" dirty="0" smtClean="0">
                <a:latin typeface="Calibri" pitchFamily="34" charset="0"/>
              </a:rPr>
              <a:t>Chapter leaders have put together the following information to help first-timers as well as repeat attendees maximize their World Workplace experience.</a:t>
            </a:r>
          </a:p>
          <a:p>
            <a:pPr marL="0" indent="0" eaLnBrk="1" hangingPunct="1">
              <a:lnSpc>
                <a:spcPct val="80000"/>
              </a:lnSpc>
              <a:buFont typeface="Wingdings" pitchFamily="2" charset="2"/>
              <a:buNone/>
            </a:pPr>
            <a:endParaRPr lang="en-US" sz="1400" dirty="0" smtClean="0">
              <a:latin typeface="Calibri" pitchFamily="34" charset="0"/>
            </a:endParaRPr>
          </a:p>
          <a:p>
            <a:pPr marL="0" indent="0" eaLnBrk="1" hangingPunct="1">
              <a:lnSpc>
                <a:spcPct val="80000"/>
              </a:lnSpc>
              <a:buFont typeface="Wingdings" pitchFamily="2" charset="2"/>
              <a:buNone/>
            </a:pPr>
            <a:r>
              <a:rPr lang="en-US" sz="2000" dirty="0" smtClean="0">
                <a:latin typeface="Calibri" pitchFamily="34" charset="0"/>
              </a:rPr>
              <a:t>We hope you find it helpful and see you in Phoenix!</a:t>
            </a:r>
          </a:p>
          <a:p>
            <a:pPr marL="0" indent="0" eaLnBrk="1" hangingPunct="1">
              <a:lnSpc>
                <a:spcPct val="80000"/>
              </a:lnSpc>
              <a:buFont typeface="Wingdings" pitchFamily="2" charset="2"/>
              <a:buNone/>
            </a:pPr>
            <a:r>
              <a:rPr lang="en-US" sz="2000" dirty="0" smtClean="0">
                <a:latin typeface="Calibri" pitchFamily="34" charset="0"/>
              </a:rPr>
              <a:t/>
            </a:r>
            <a:br>
              <a:rPr lang="en-US" sz="2000" dirty="0" smtClean="0">
                <a:latin typeface="Calibri" pitchFamily="34" charset="0"/>
              </a:rPr>
            </a:br>
            <a:r>
              <a:rPr lang="en-US" sz="2000" dirty="0" smtClean="0">
                <a:latin typeface="Calibri" pitchFamily="34" charset="0"/>
              </a:rPr>
              <a:t>Your Capital Chapter Executive Committee</a:t>
            </a:r>
          </a:p>
        </p:txBody>
      </p:sp>
    </p:spTree>
    <p:extLst>
      <p:ext uri="{BB962C8B-B14F-4D97-AF65-F5344CB8AC3E}">
        <p14:creationId xmlns:p14="http://schemas.microsoft.com/office/powerpoint/2010/main" val="3863412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533400" y="609600"/>
            <a:ext cx="8001000" cy="762000"/>
          </a:xfrm>
        </p:spPr>
        <p:txBody>
          <a:bodyPr>
            <a:normAutofit/>
          </a:bodyPr>
          <a:lstStyle/>
          <a:p>
            <a:pPr eaLnBrk="1" hangingPunct="1"/>
            <a:r>
              <a:rPr lang="en-US" sz="3200" dirty="0" smtClean="0">
                <a:latin typeface="+mn-lt"/>
              </a:rPr>
              <a:t>Make a Plan Before You Go</a:t>
            </a:r>
          </a:p>
        </p:txBody>
      </p:sp>
      <p:sp>
        <p:nvSpPr>
          <p:cNvPr id="7171" name="Rectangle 3"/>
          <p:cNvSpPr>
            <a:spLocks noGrp="1" noChangeArrowheads="1"/>
          </p:cNvSpPr>
          <p:nvPr>
            <p:ph type="body" sz="half" idx="1"/>
          </p:nvPr>
        </p:nvSpPr>
        <p:spPr>
          <a:xfrm>
            <a:off x="533400" y="1371600"/>
            <a:ext cx="5029200" cy="5257800"/>
          </a:xfrm>
        </p:spPr>
        <p:txBody>
          <a:bodyPr>
            <a:normAutofit/>
          </a:bodyPr>
          <a:lstStyle/>
          <a:p>
            <a:pPr marL="0" indent="0" eaLnBrk="1" hangingPunct="1">
              <a:lnSpc>
                <a:spcPct val="90000"/>
              </a:lnSpc>
              <a:buFont typeface="Wingdings" pitchFamily="2" charset="2"/>
              <a:buNone/>
            </a:pPr>
            <a:r>
              <a:rPr lang="en-US" sz="2000" dirty="0" smtClean="0">
                <a:latin typeface="Calibri" pitchFamily="34" charset="0"/>
              </a:rPr>
              <a:t>Develop a list of goals you and your team want to achieve from attending World Workplace</a:t>
            </a:r>
          </a:p>
          <a:p>
            <a:pPr marL="457200" lvl="1" indent="-223838" eaLnBrk="1" hangingPunct="1">
              <a:lnSpc>
                <a:spcPct val="90000"/>
              </a:lnSpc>
            </a:pPr>
            <a:r>
              <a:rPr lang="en-US" sz="1800" dirty="0" smtClean="0">
                <a:latin typeface="Calibri" pitchFamily="34" charset="0"/>
              </a:rPr>
              <a:t>Consider Education, Networking &amp; Contacts, Social, and Business opportunities</a:t>
            </a:r>
          </a:p>
          <a:p>
            <a:pPr marL="457200" lvl="1" indent="-223838" eaLnBrk="1" hangingPunct="1">
              <a:lnSpc>
                <a:spcPct val="90000"/>
              </a:lnSpc>
            </a:pPr>
            <a:r>
              <a:rPr lang="en-US" sz="1800" dirty="0" smtClean="0">
                <a:latin typeface="Calibri" pitchFamily="34" charset="0"/>
              </a:rPr>
              <a:t>Inform yourself about what opportunities are offered in each of these areas</a:t>
            </a:r>
          </a:p>
          <a:p>
            <a:pPr marL="914400" lvl="2" indent="-282575" eaLnBrk="1" hangingPunct="1">
              <a:lnSpc>
                <a:spcPct val="90000"/>
              </a:lnSpc>
            </a:pPr>
            <a:r>
              <a:rPr lang="en-US" sz="1600" dirty="0" smtClean="0">
                <a:latin typeface="Calibri" pitchFamily="34" charset="0"/>
              </a:rPr>
              <a:t>Review the IFMA </a:t>
            </a:r>
            <a:r>
              <a:rPr lang="en-US" sz="1600" dirty="0" smtClean="0">
                <a:latin typeface="Calibri" pitchFamily="34" charset="0"/>
                <a:hlinkClick r:id="rId3"/>
              </a:rPr>
              <a:t>World Workplace site</a:t>
            </a:r>
            <a:endParaRPr lang="en-US" sz="1600" dirty="0" smtClean="0">
              <a:latin typeface="Calibri" pitchFamily="34" charset="0"/>
            </a:endParaRPr>
          </a:p>
          <a:p>
            <a:pPr marL="914400" lvl="2" indent="-282575" eaLnBrk="1" hangingPunct="1">
              <a:lnSpc>
                <a:spcPct val="90000"/>
              </a:lnSpc>
            </a:pPr>
            <a:r>
              <a:rPr lang="en-US" sz="1600" dirty="0" smtClean="0">
                <a:latin typeface="Calibri" pitchFamily="34" charset="0"/>
              </a:rPr>
              <a:t>Consider IFMA’s </a:t>
            </a:r>
            <a:r>
              <a:rPr lang="en-US" sz="1600" dirty="0" smtClean="0">
                <a:latin typeface="Calibri" pitchFamily="34" charset="0"/>
                <a:hlinkClick r:id="rId4"/>
              </a:rPr>
              <a:t>7 Reasons to attend</a:t>
            </a:r>
            <a:endParaRPr lang="en-US" sz="1600" dirty="0" smtClean="0">
              <a:latin typeface="Calibri" pitchFamily="34" charset="0"/>
            </a:endParaRPr>
          </a:p>
          <a:p>
            <a:pPr marL="914400" lvl="2" indent="-282575" eaLnBrk="1" hangingPunct="1">
              <a:lnSpc>
                <a:spcPct val="90000"/>
              </a:lnSpc>
            </a:pPr>
            <a:r>
              <a:rPr lang="en-US" sz="1600" dirty="0" smtClean="0">
                <a:latin typeface="Calibri" pitchFamily="34" charset="0"/>
              </a:rPr>
              <a:t>Talk to Chapter peers who have attended (see contact info on the last slide)</a:t>
            </a:r>
          </a:p>
          <a:p>
            <a:pPr marL="457200" lvl="1" indent="-223838" eaLnBrk="1" hangingPunct="1">
              <a:lnSpc>
                <a:spcPct val="90000"/>
              </a:lnSpc>
            </a:pPr>
            <a:r>
              <a:rPr lang="en-US" sz="1800" dirty="0" smtClean="0">
                <a:latin typeface="Calibri" pitchFamily="34" charset="0"/>
              </a:rPr>
              <a:t>Review your goals with your team before you go to manage expectations for your trip</a:t>
            </a:r>
          </a:p>
          <a:p>
            <a:pPr marL="914400" lvl="2" indent="-282575" eaLnBrk="1" hangingPunct="1">
              <a:lnSpc>
                <a:spcPct val="90000"/>
              </a:lnSpc>
            </a:pPr>
            <a:r>
              <a:rPr lang="en-US" sz="1500" dirty="0" smtClean="0">
                <a:latin typeface="Calibri" pitchFamily="34" charset="0"/>
              </a:rPr>
              <a:t>The WWP schedule is packed and many events are held at the same time as other events so be strategic and realistic about what you and others can attend so that you successfully balance your personal goals with those of your organization</a:t>
            </a:r>
          </a:p>
        </p:txBody>
      </p:sp>
      <p:pic>
        <p:nvPicPr>
          <p:cNvPr id="3" name="Content Placeholder 2"/>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5379201" y="2133600"/>
            <a:ext cx="3338599" cy="1800225"/>
          </a:xfrm>
        </p:spPr>
      </p:pic>
    </p:spTree>
    <p:extLst>
      <p:ext uri="{BB962C8B-B14F-4D97-AF65-F5344CB8AC3E}">
        <p14:creationId xmlns:p14="http://schemas.microsoft.com/office/powerpoint/2010/main" val="928765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533400" y="1154160"/>
            <a:ext cx="6553200" cy="2344370"/>
          </a:xfrm>
          <a:prstGeom prst="rect">
            <a:avLst/>
          </a:prstGeom>
        </p:spPr>
      </p:pic>
      <p:sp>
        <p:nvSpPr>
          <p:cNvPr id="6146" name="Rectangle 2"/>
          <p:cNvSpPr>
            <a:spLocks noGrp="1" noChangeArrowheads="1"/>
          </p:cNvSpPr>
          <p:nvPr>
            <p:ph type="title"/>
          </p:nvPr>
        </p:nvSpPr>
        <p:spPr>
          <a:xfrm>
            <a:off x="533400" y="457200"/>
            <a:ext cx="8001000" cy="762000"/>
          </a:xfrm>
        </p:spPr>
        <p:txBody>
          <a:bodyPr vert="horz" lIns="91440" tIns="45720" rIns="91440" bIns="45720" rtlCol="0" anchor="t">
            <a:normAutofit/>
          </a:bodyPr>
          <a:lstStyle/>
          <a:p>
            <a:r>
              <a:rPr lang="en-US" sz="3200" dirty="0">
                <a:latin typeface="+mn-lt"/>
              </a:rPr>
              <a:t>Make Your Reservations ASAP</a:t>
            </a:r>
          </a:p>
        </p:txBody>
      </p:sp>
      <p:sp>
        <p:nvSpPr>
          <p:cNvPr id="6147" name="Rectangle 3"/>
          <p:cNvSpPr>
            <a:spLocks noGrp="1" noChangeArrowheads="1"/>
          </p:cNvSpPr>
          <p:nvPr>
            <p:ph type="body" sz="half" idx="1"/>
          </p:nvPr>
        </p:nvSpPr>
        <p:spPr>
          <a:xfrm>
            <a:off x="0" y="3498530"/>
            <a:ext cx="7391400" cy="3207069"/>
          </a:xfrm>
        </p:spPr>
        <p:txBody>
          <a:bodyPr>
            <a:normAutofit fontScale="77500" lnSpcReduction="20000"/>
          </a:bodyPr>
          <a:lstStyle/>
          <a:p>
            <a:pPr lvl="1" eaLnBrk="1" hangingPunct="1">
              <a:lnSpc>
                <a:spcPct val="120000"/>
              </a:lnSpc>
            </a:pPr>
            <a:r>
              <a:rPr lang="en-US" u="sng" dirty="0" smtClean="0">
                <a:latin typeface="Calibri" pitchFamily="34" charset="0"/>
              </a:rPr>
              <a:t>Arrival/Departure</a:t>
            </a:r>
            <a:r>
              <a:rPr lang="en-US" dirty="0" smtClean="0">
                <a:latin typeface="Calibri" pitchFamily="34" charset="0"/>
              </a:rPr>
              <a:t>: based on your plan, decide when is best for you.  The opening Keynote is Wed AM and the last educational session ends </a:t>
            </a:r>
            <a:r>
              <a:rPr lang="en-US" dirty="0" smtClean="0">
                <a:latin typeface="Calibri" pitchFamily="34" charset="0"/>
              </a:rPr>
              <a:t>just after noon  Friday.  Many attendees </a:t>
            </a:r>
            <a:r>
              <a:rPr lang="en-US" dirty="0" smtClean="0">
                <a:latin typeface="Calibri" pitchFamily="34" charset="0"/>
              </a:rPr>
              <a:t>arrive Tuesday afternoon or evening and leave Friday.  You may pick up registration materials from 7AM-5PM from Tuesday on.</a:t>
            </a:r>
            <a:endParaRPr lang="en-US" u="sng" dirty="0" smtClean="0">
              <a:latin typeface="Calibri" pitchFamily="34" charset="0"/>
            </a:endParaRPr>
          </a:p>
          <a:p>
            <a:pPr lvl="1" eaLnBrk="1" hangingPunct="1">
              <a:lnSpc>
                <a:spcPct val="120000"/>
              </a:lnSpc>
            </a:pPr>
            <a:r>
              <a:rPr lang="en-US" u="sng" dirty="0" smtClean="0">
                <a:latin typeface="Calibri" pitchFamily="34" charset="0"/>
              </a:rPr>
              <a:t>Hotels</a:t>
            </a:r>
            <a:r>
              <a:rPr lang="en-US" dirty="0" smtClean="0">
                <a:latin typeface="Calibri" pitchFamily="34" charset="0"/>
              </a:rPr>
              <a:t>: IFMA hotel blocks go fast but </a:t>
            </a:r>
            <a:r>
              <a:rPr lang="en-US" dirty="0" err="1" smtClean="0">
                <a:latin typeface="Calibri" pitchFamily="34" charset="0"/>
              </a:rPr>
              <a:t>AirBNB</a:t>
            </a:r>
            <a:r>
              <a:rPr lang="en-US" dirty="0" smtClean="0">
                <a:latin typeface="Calibri" pitchFamily="34" charset="0"/>
              </a:rPr>
              <a:t> and others offer reasonable alternatives to the hotels on the web site.</a:t>
            </a:r>
            <a:endParaRPr lang="en-US" dirty="0" smtClean="0">
              <a:solidFill>
                <a:schemeClr val="accent2"/>
              </a:solidFill>
              <a:latin typeface="Calibri" pitchFamily="34" charset="0"/>
            </a:endParaRPr>
          </a:p>
          <a:p>
            <a:pPr lvl="1" eaLnBrk="1" hangingPunct="1">
              <a:lnSpc>
                <a:spcPct val="120000"/>
              </a:lnSpc>
            </a:pPr>
            <a:r>
              <a:rPr lang="en-US" u="sng" dirty="0" smtClean="0">
                <a:latin typeface="Calibri" pitchFamily="34" charset="0"/>
              </a:rPr>
              <a:t>Restaurants</a:t>
            </a:r>
            <a:r>
              <a:rPr lang="en-US" dirty="0" smtClean="0">
                <a:latin typeface="Calibri" pitchFamily="34" charset="0"/>
              </a:rPr>
              <a:t>: if you’re planning on wining and dining anyone during your stay—especially a large group, make reservations asap, preferably before you leave.</a:t>
            </a:r>
            <a:endParaRPr lang="en-US" dirty="0" smtClean="0">
              <a:solidFill>
                <a:schemeClr val="accent2"/>
              </a:solidFill>
              <a:latin typeface="Calibri" pitchFamily="34" charset="0"/>
            </a:endParaRPr>
          </a:p>
          <a:p>
            <a:pPr lvl="1" eaLnBrk="1" hangingPunct="1">
              <a:lnSpc>
                <a:spcPct val="120000"/>
              </a:lnSpc>
            </a:pPr>
            <a:r>
              <a:rPr lang="en-US" u="sng" dirty="0" smtClean="0">
                <a:latin typeface="Calibri" pitchFamily="34" charset="0"/>
              </a:rPr>
              <a:t>Special Events</a:t>
            </a:r>
            <a:r>
              <a:rPr lang="en-US" dirty="0" smtClean="0">
                <a:latin typeface="Calibri" pitchFamily="34" charset="0"/>
              </a:rPr>
              <a:t>: Golf , Tours, “Deep Dive” sessions, and Foundation Gala are all extra (sign up when you </a:t>
            </a:r>
            <a:r>
              <a:rPr lang="en-US" dirty="0" smtClean="0">
                <a:latin typeface="Calibri" pitchFamily="34" charset="0"/>
                <a:hlinkClick r:id="rId4"/>
              </a:rPr>
              <a:t>register for WWP</a:t>
            </a:r>
            <a:r>
              <a:rPr lang="en-US" dirty="0" smtClean="0">
                <a:latin typeface="Calibri" pitchFamily="34" charset="0"/>
              </a:rPr>
              <a:t>). These fill up quickly, so don’t delay if you want to participate.</a:t>
            </a:r>
          </a:p>
          <a:p>
            <a:pPr lvl="1" eaLnBrk="1" hangingPunct="1">
              <a:lnSpc>
                <a:spcPct val="120000"/>
              </a:lnSpc>
            </a:pPr>
            <a:r>
              <a:rPr lang="en-US" u="sng" dirty="0">
                <a:latin typeface="Calibri" pitchFamily="34" charset="0"/>
              </a:rPr>
              <a:t>Education</a:t>
            </a:r>
            <a:r>
              <a:rPr lang="en-US" dirty="0" smtClean="0">
                <a:latin typeface="Calibri" pitchFamily="34" charset="0"/>
              </a:rPr>
              <a:t>: classes are held before WWP starts and offer traditional classroom instruction.  Classes are a great way to meet people and learn!  The Conference sessions are all from Thursday afternoon through Friday morning.</a:t>
            </a:r>
          </a:p>
          <a:p>
            <a:pPr lvl="1" eaLnBrk="1" hangingPunct="1">
              <a:lnSpc>
                <a:spcPct val="120000"/>
              </a:lnSpc>
            </a:pPr>
            <a:r>
              <a:rPr lang="en-US" u="sng" dirty="0" smtClean="0">
                <a:latin typeface="Calibri" pitchFamily="34" charset="0"/>
              </a:rPr>
              <a:t>Expo Floor</a:t>
            </a:r>
            <a:r>
              <a:rPr lang="en-US" dirty="0" smtClean="0">
                <a:latin typeface="Calibri" pitchFamily="34" charset="0"/>
              </a:rPr>
              <a:t>: is only open Wed &amp; Thu as indicated above; plan your visits to ensure you see everyone.</a:t>
            </a:r>
          </a:p>
        </p:txBody>
      </p:sp>
      <p:sp>
        <p:nvSpPr>
          <p:cNvPr id="2" name="TextBox 1"/>
          <p:cNvSpPr txBox="1"/>
          <p:nvPr/>
        </p:nvSpPr>
        <p:spPr>
          <a:xfrm>
            <a:off x="1371600" y="1154668"/>
            <a:ext cx="533400" cy="307777"/>
          </a:xfrm>
          <a:prstGeom prst="rect">
            <a:avLst/>
          </a:prstGeom>
          <a:noFill/>
        </p:spPr>
        <p:txBody>
          <a:bodyPr wrap="square" rtlCol="0">
            <a:spAutoFit/>
          </a:bodyPr>
          <a:lstStyle/>
          <a:p>
            <a:r>
              <a:rPr lang="en-US" sz="1400" dirty="0" smtClean="0">
                <a:solidFill>
                  <a:schemeClr val="bg1">
                    <a:lumMod val="65000"/>
                  </a:schemeClr>
                </a:solidFill>
              </a:rPr>
              <a:t>Tue</a:t>
            </a:r>
            <a:endParaRPr lang="en-US" sz="1400" dirty="0">
              <a:solidFill>
                <a:schemeClr val="bg1">
                  <a:lumMod val="65000"/>
                </a:schemeClr>
              </a:solidFill>
            </a:endParaRPr>
          </a:p>
        </p:txBody>
      </p:sp>
      <p:sp>
        <p:nvSpPr>
          <p:cNvPr id="6" name="TextBox 5"/>
          <p:cNvSpPr txBox="1"/>
          <p:nvPr/>
        </p:nvSpPr>
        <p:spPr>
          <a:xfrm>
            <a:off x="3048000" y="1154668"/>
            <a:ext cx="533400" cy="307777"/>
          </a:xfrm>
          <a:prstGeom prst="rect">
            <a:avLst/>
          </a:prstGeom>
          <a:noFill/>
        </p:spPr>
        <p:txBody>
          <a:bodyPr wrap="square" rtlCol="0">
            <a:spAutoFit/>
          </a:bodyPr>
          <a:lstStyle/>
          <a:p>
            <a:r>
              <a:rPr lang="en-US" sz="1400" dirty="0" smtClean="0">
                <a:solidFill>
                  <a:schemeClr val="bg1">
                    <a:lumMod val="65000"/>
                  </a:schemeClr>
                </a:solidFill>
              </a:rPr>
              <a:t>Wed</a:t>
            </a:r>
            <a:endParaRPr lang="en-US" sz="1400" dirty="0">
              <a:solidFill>
                <a:schemeClr val="bg1">
                  <a:lumMod val="65000"/>
                </a:schemeClr>
              </a:solidFill>
            </a:endParaRPr>
          </a:p>
        </p:txBody>
      </p:sp>
      <p:sp>
        <p:nvSpPr>
          <p:cNvPr id="7" name="TextBox 6"/>
          <p:cNvSpPr txBox="1"/>
          <p:nvPr/>
        </p:nvSpPr>
        <p:spPr>
          <a:xfrm>
            <a:off x="4724400" y="1154668"/>
            <a:ext cx="533400" cy="307777"/>
          </a:xfrm>
          <a:prstGeom prst="rect">
            <a:avLst/>
          </a:prstGeom>
          <a:noFill/>
        </p:spPr>
        <p:txBody>
          <a:bodyPr wrap="square" rtlCol="0">
            <a:spAutoFit/>
          </a:bodyPr>
          <a:lstStyle/>
          <a:p>
            <a:r>
              <a:rPr lang="en-US" sz="1400" dirty="0" smtClean="0">
                <a:solidFill>
                  <a:schemeClr val="bg1">
                    <a:lumMod val="65000"/>
                  </a:schemeClr>
                </a:solidFill>
              </a:rPr>
              <a:t>Thu</a:t>
            </a:r>
            <a:endParaRPr lang="en-US" sz="1400" dirty="0">
              <a:solidFill>
                <a:schemeClr val="bg1">
                  <a:lumMod val="65000"/>
                </a:schemeClr>
              </a:solidFill>
            </a:endParaRPr>
          </a:p>
        </p:txBody>
      </p:sp>
      <p:sp>
        <p:nvSpPr>
          <p:cNvPr id="8" name="TextBox 7"/>
          <p:cNvSpPr txBox="1"/>
          <p:nvPr/>
        </p:nvSpPr>
        <p:spPr>
          <a:xfrm>
            <a:off x="6438900" y="1154668"/>
            <a:ext cx="533400" cy="307777"/>
          </a:xfrm>
          <a:prstGeom prst="rect">
            <a:avLst/>
          </a:prstGeom>
          <a:noFill/>
        </p:spPr>
        <p:txBody>
          <a:bodyPr wrap="square" rtlCol="0">
            <a:spAutoFit/>
          </a:bodyPr>
          <a:lstStyle/>
          <a:p>
            <a:r>
              <a:rPr lang="en-US" sz="1400" dirty="0" smtClean="0">
                <a:solidFill>
                  <a:schemeClr val="bg1">
                    <a:lumMod val="65000"/>
                  </a:schemeClr>
                </a:solidFill>
              </a:rPr>
              <a:t>Fri</a:t>
            </a:r>
            <a:endParaRPr lang="en-US" sz="1400" dirty="0">
              <a:solidFill>
                <a:schemeClr val="bg1">
                  <a:lumMod val="65000"/>
                </a:schemeClr>
              </a:solidFill>
            </a:endParaRPr>
          </a:p>
        </p:txBody>
      </p:sp>
    </p:spTree>
    <p:extLst>
      <p:ext uri="{BB962C8B-B14F-4D97-AF65-F5344CB8AC3E}">
        <p14:creationId xmlns:p14="http://schemas.microsoft.com/office/powerpoint/2010/main" val="1040642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title"/>
          </p:nvPr>
        </p:nvSpPr>
        <p:spPr>
          <a:xfrm>
            <a:off x="457200" y="685800"/>
            <a:ext cx="8001000" cy="762000"/>
          </a:xfrm>
        </p:spPr>
        <p:txBody>
          <a:bodyPr>
            <a:normAutofit/>
          </a:bodyPr>
          <a:lstStyle/>
          <a:p>
            <a:pPr eaLnBrk="1" hangingPunct="1"/>
            <a:r>
              <a:rPr lang="en-US" sz="3200" dirty="0" smtClean="0"/>
              <a:t>Tips for Educational Sessions</a:t>
            </a:r>
          </a:p>
        </p:txBody>
      </p:sp>
      <p:sp>
        <p:nvSpPr>
          <p:cNvPr id="8195" name="Rectangle 5"/>
          <p:cNvSpPr>
            <a:spLocks noGrp="1" noChangeArrowheads="1"/>
          </p:cNvSpPr>
          <p:nvPr>
            <p:ph type="body" sz="half" idx="1"/>
          </p:nvPr>
        </p:nvSpPr>
        <p:spPr>
          <a:xfrm>
            <a:off x="457200" y="1600200"/>
            <a:ext cx="5638800" cy="4343400"/>
          </a:xfrm>
        </p:spPr>
        <p:txBody>
          <a:bodyPr>
            <a:normAutofit fontScale="92500" lnSpcReduction="10000"/>
          </a:bodyPr>
          <a:lstStyle/>
          <a:p>
            <a:pPr eaLnBrk="1" hangingPunct="1"/>
            <a:r>
              <a:rPr lang="en-US" sz="2000" dirty="0" smtClean="0">
                <a:latin typeface="Calibri" pitchFamily="34" charset="0"/>
              </a:rPr>
              <a:t>Identify seminars that you want to attend:</a:t>
            </a:r>
          </a:p>
          <a:p>
            <a:pPr lvl="1" eaLnBrk="1" hangingPunct="1"/>
            <a:r>
              <a:rPr lang="en-US" sz="1800" dirty="0" smtClean="0">
                <a:latin typeface="Calibri" pitchFamily="34" charset="0"/>
              </a:rPr>
              <a:t>Review the </a:t>
            </a:r>
            <a:r>
              <a:rPr lang="en-US" sz="1800" dirty="0" smtClean="0">
                <a:latin typeface="Calibri" pitchFamily="34" charset="0"/>
                <a:hlinkClick r:id="rId3"/>
              </a:rPr>
              <a:t>sessions &amp; speakers </a:t>
            </a:r>
            <a:r>
              <a:rPr lang="en-US" sz="1800" dirty="0" smtClean="0">
                <a:latin typeface="Calibri" pitchFamily="34" charset="0"/>
              </a:rPr>
              <a:t>before arrival</a:t>
            </a:r>
          </a:p>
          <a:p>
            <a:pPr lvl="1" eaLnBrk="1" hangingPunct="1"/>
            <a:r>
              <a:rPr lang="en-US" sz="1800" dirty="0" smtClean="0">
                <a:latin typeface="Calibri" pitchFamily="34" charset="0"/>
              </a:rPr>
              <a:t>Align your schedule with your goals</a:t>
            </a:r>
          </a:p>
          <a:p>
            <a:pPr lvl="1" eaLnBrk="1" hangingPunct="1"/>
            <a:r>
              <a:rPr lang="en-US" sz="1800" dirty="0" smtClean="0">
                <a:latin typeface="Calibri" pitchFamily="34" charset="0"/>
              </a:rPr>
              <a:t>Mark or highlight selected sessions in your guide for quick reference </a:t>
            </a:r>
            <a:r>
              <a:rPr lang="en-US" sz="1400" dirty="0" smtClean="0">
                <a:latin typeface="Calibri" pitchFamily="34" charset="0"/>
              </a:rPr>
              <a:t>(a printed copy will be provided in your registration package in Phoenix)</a:t>
            </a:r>
            <a:endParaRPr lang="en-US" sz="1800" dirty="0" smtClean="0">
              <a:latin typeface="Calibri" pitchFamily="34" charset="0"/>
            </a:endParaRPr>
          </a:p>
          <a:p>
            <a:pPr lvl="1" eaLnBrk="1" hangingPunct="1"/>
            <a:r>
              <a:rPr lang="en-US" sz="1800" dirty="0" smtClean="0">
                <a:latin typeface="Calibri" pitchFamily="34" charset="0"/>
              </a:rPr>
              <a:t>Keep your session guide handy so you can get easily from session to session</a:t>
            </a:r>
          </a:p>
          <a:p>
            <a:pPr lvl="2" eaLnBrk="1" hangingPunct="1"/>
            <a:r>
              <a:rPr lang="en-US" sz="1600" dirty="0" smtClean="0">
                <a:latin typeface="Calibri" pitchFamily="34" charset="0"/>
              </a:rPr>
              <a:t>there’s only about 15 minutes between sessions and walking distances can be considerable</a:t>
            </a:r>
          </a:p>
          <a:p>
            <a:pPr lvl="1"/>
            <a:r>
              <a:rPr lang="en-US" sz="1800" dirty="0" smtClean="0">
                <a:latin typeface="Calibri" pitchFamily="34" charset="0"/>
              </a:rPr>
              <a:t>Make notes from sessions while the information is still fresh in your mind</a:t>
            </a:r>
          </a:p>
          <a:p>
            <a:r>
              <a:rPr lang="en-US" sz="2000" dirty="0">
                <a:latin typeface="Calibri" pitchFamily="34" charset="0"/>
              </a:rPr>
              <a:t>Dress is Business Casual; wear comfortable walking </a:t>
            </a:r>
            <a:r>
              <a:rPr lang="en-US" sz="2000" dirty="0" smtClean="0">
                <a:latin typeface="Calibri" pitchFamily="34" charset="0"/>
              </a:rPr>
              <a:t>shoes</a:t>
            </a:r>
            <a:r>
              <a:rPr lang="en-US" sz="2000" dirty="0">
                <a:latin typeface="Calibri" pitchFamily="34" charset="0"/>
              </a:rPr>
              <a:t>!</a:t>
            </a:r>
          </a:p>
        </p:txBody>
      </p:sp>
      <p:pic>
        <p:nvPicPr>
          <p:cNvPr id="8196" name="Picture 7" descr="MPj03096410000[1]"/>
          <p:cNvPicPr>
            <a:picLocks noGrp="1" noChangeAspect="1" noChangeArrowheads="1"/>
          </p:cNvPicPr>
          <p:nvPr>
            <p:ph sz="half" idx="2"/>
          </p:nvPr>
        </p:nvPicPr>
        <p:blipFill>
          <a:blip r:embed="rId4" cstate="print"/>
          <a:srcRect/>
          <a:stretch>
            <a:fillRect/>
          </a:stretch>
        </p:blipFill>
        <p:spPr>
          <a:xfrm>
            <a:off x="6090138" y="1632438"/>
            <a:ext cx="2471738" cy="4041775"/>
          </a:xfrm>
        </p:spPr>
      </p:pic>
    </p:spTree>
    <p:extLst>
      <p:ext uri="{BB962C8B-B14F-4D97-AF65-F5344CB8AC3E}">
        <p14:creationId xmlns:p14="http://schemas.microsoft.com/office/powerpoint/2010/main" val="3937833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696973"/>
            <a:ext cx="8001000" cy="762000"/>
          </a:xfrm>
        </p:spPr>
        <p:txBody>
          <a:bodyPr>
            <a:normAutofit/>
          </a:bodyPr>
          <a:lstStyle/>
          <a:p>
            <a:pPr eaLnBrk="1" hangingPunct="1"/>
            <a:r>
              <a:rPr lang="en-US" sz="3200" dirty="0" smtClean="0"/>
              <a:t>Tips for Networking</a:t>
            </a:r>
          </a:p>
        </p:txBody>
      </p:sp>
      <p:sp>
        <p:nvSpPr>
          <p:cNvPr id="9219" name="Rectangle 3"/>
          <p:cNvSpPr>
            <a:spLocks noGrp="1" noChangeArrowheads="1"/>
          </p:cNvSpPr>
          <p:nvPr>
            <p:ph type="body" sz="half" idx="1"/>
          </p:nvPr>
        </p:nvSpPr>
        <p:spPr>
          <a:xfrm>
            <a:off x="457200" y="1458973"/>
            <a:ext cx="4572000" cy="7559605"/>
          </a:xfrm>
        </p:spPr>
        <p:txBody>
          <a:bodyPr>
            <a:normAutofit/>
          </a:bodyPr>
          <a:lstStyle/>
          <a:p>
            <a:pPr eaLnBrk="1" hangingPunct="1">
              <a:lnSpc>
                <a:spcPct val="90000"/>
              </a:lnSpc>
            </a:pPr>
            <a:r>
              <a:rPr lang="en-US" sz="2000" dirty="0" smtClean="0">
                <a:latin typeface="Calibri" pitchFamily="34" charset="0"/>
              </a:rPr>
              <a:t>Visit the Capital Chapter web site for information about our </a:t>
            </a:r>
            <a:r>
              <a:rPr lang="en-US" sz="2000" dirty="0" smtClean="0">
                <a:latin typeface="Calibri" pitchFamily="34" charset="0"/>
                <a:hlinkClick r:id="rId3"/>
              </a:rPr>
              <a:t>Wednesday evening Happy Hour</a:t>
            </a:r>
            <a:r>
              <a:rPr lang="en-US" sz="2000" dirty="0" smtClean="0">
                <a:latin typeface="Calibri" pitchFamily="34" charset="0"/>
              </a:rPr>
              <a:t> at The Park, 3 S. 2</a:t>
            </a:r>
            <a:r>
              <a:rPr lang="en-US" sz="2000" baseline="30000" dirty="0" smtClean="0">
                <a:latin typeface="Calibri" pitchFamily="34" charset="0"/>
              </a:rPr>
              <a:t>nd</a:t>
            </a:r>
            <a:r>
              <a:rPr lang="en-US" sz="2000" dirty="0" smtClean="0">
                <a:latin typeface="Calibri" pitchFamily="34" charset="0"/>
              </a:rPr>
              <a:t> Street</a:t>
            </a:r>
          </a:p>
          <a:p>
            <a:pPr eaLnBrk="1" hangingPunct="1">
              <a:lnSpc>
                <a:spcPct val="90000"/>
              </a:lnSpc>
            </a:pPr>
            <a:r>
              <a:rPr lang="en-US" sz="2000" dirty="0" smtClean="0">
                <a:latin typeface="Calibri" pitchFamily="34" charset="0"/>
              </a:rPr>
              <a:t>Identify vendors and/or products you want to see based on your goals and the Exhibitor list in your WWP Guide and on the WWP web site.</a:t>
            </a:r>
          </a:p>
          <a:p>
            <a:pPr eaLnBrk="1" hangingPunct="1">
              <a:lnSpc>
                <a:spcPct val="90000"/>
              </a:lnSpc>
            </a:pPr>
            <a:r>
              <a:rPr lang="en-US" sz="2000" dirty="0" smtClean="0">
                <a:latin typeface="Calibri" pitchFamily="34" charset="0"/>
              </a:rPr>
              <a:t>Review exhibitors and map vendor locations on the floor ahead of time</a:t>
            </a:r>
          </a:p>
          <a:p>
            <a:pPr eaLnBrk="1" hangingPunct="1">
              <a:lnSpc>
                <a:spcPct val="90000"/>
              </a:lnSpc>
            </a:pPr>
            <a:r>
              <a:rPr lang="en-US" sz="2000" dirty="0" smtClean="0">
                <a:latin typeface="Calibri" pitchFamily="34" charset="0"/>
              </a:rPr>
              <a:t>Bring </a:t>
            </a:r>
            <a:r>
              <a:rPr lang="en-US" sz="2000" b="1" i="1" dirty="0" smtClean="0">
                <a:latin typeface="Calibri" pitchFamily="34" charset="0"/>
              </a:rPr>
              <a:t>plenty</a:t>
            </a:r>
            <a:r>
              <a:rPr lang="en-US" sz="2000" dirty="0" smtClean="0">
                <a:latin typeface="Calibri" pitchFamily="34" charset="0"/>
              </a:rPr>
              <a:t> of business cards and keep them on hand at all times during your stay</a:t>
            </a:r>
          </a:p>
          <a:p>
            <a:pPr lvl="1" eaLnBrk="1" hangingPunct="1">
              <a:lnSpc>
                <a:spcPct val="90000"/>
              </a:lnSpc>
            </a:pPr>
            <a:r>
              <a:rPr lang="en-US" sz="1800" dirty="0" smtClean="0">
                <a:latin typeface="Calibri" pitchFamily="34" charset="0"/>
              </a:rPr>
              <a:t>Exhibitors scan badges but you will want to hand out business cards to peers at networking events throughout the week</a:t>
            </a:r>
          </a:p>
          <a:p>
            <a:pPr lvl="1" eaLnBrk="1" hangingPunct="1">
              <a:lnSpc>
                <a:spcPct val="90000"/>
              </a:lnSpc>
            </a:pPr>
            <a:endParaRPr lang="en-US" sz="1800" dirty="0" smtClean="0">
              <a:latin typeface="Calibri" pitchFamily="34" charset="0"/>
            </a:endParaRPr>
          </a:p>
        </p:txBody>
      </p:sp>
      <p:pic>
        <p:nvPicPr>
          <p:cNvPr id="3" name="Picture 2"/>
          <p:cNvPicPr>
            <a:picLocks noChangeAspect="1"/>
          </p:cNvPicPr>
          <p:nvPr/>
        </p:nvPicPr>
        <p:blipFill rotWithShape="1">
          <a:blip r:embed="rId4">
            <a:extLst>
              <a:ext uri="{28A0092B-C50C-407E-A947-70E740481C1C}">
                <a14:useLocalDpi xmlns:a14="http://schemas.microsoft.com/office/drawing/2010/main" val="0"/>
              </a:ext>
            </a:extLst>
          </a:blip>
          <a:srcRect l="14414" t="751" r="9588" b="4490"/>
          <a:stretch/>
        </p:blipFill>
        <p:spPr>
          <a:xfrm>
            <a:off x="5077870" y="1143000"/>
            <a:ext cx="3476780" cy="2438400"/>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077870" y="3962400"/>
            <a:ext cx="3246391" cy="1828800"/>
          </a:xfrm>
          <a:prstGeom prst="rect">
            <a:avLst/>
          </a:prstGeom>
        </p:spPr>
      </p:pic>
    </p:spTree>
    <p:extLst>
      <p:ext uri="{BB962C8B-B14F-4D97-AF65-F5344CB8AC3E}">
        <p14:creationId xmlns:p14="http://schemas.microsoft.com/office/powerpoint/2010/main" val="2825635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dirty="0" smtClean="0"/>
              <a:t>World Workplace Resources</a:t>
            </a:r>
          </a:p>
        </p:txBody>
      </p:sp>
      <p:sp>
        <p:nvSpPr>
          <p:cNvPr id="13315" name="Rectangle 3"/>
          <p:cNvSpPr>
            <a:spLocks noGrp="1" noChangeArrowheads="1"/>
          </p:cNvSpPr>
          <p:nvPr>
            <p:ph type="body" idx="1"/>
          </p:nvPr>
        </p:nvSpPr>
        <p:spPr/>
        <p:txBody>
          <a:bodyPr>
            <a:normAutofit lnSpcReduction="10000"/>
          </a:bodyPr>
          <a:lstStyle/>
          <a:p>
            <a:pPr eaLnBrk="1" hangingPunct="1"/>
            <a:r>
              <a:rPr lang="en-US" sz="2600" dirty="0" smtClean="0"/>
              <a:t>Questions? Please ask us.  We will tap our collective World Workplace experience to help you get the most from your visit</a:t>
            </a:r>
          </a:p>
          <a:p>
            <a:pPr lvl="1" eaLnBrk="1" hangingPunct="1"/>
            <a:r>
              <a:rPr lang="en-US" sz="2200" dirty="0" smtClean="0"/>
              <a:t>Send us an e-mail with your questions to </a:t>
            </a:r>
            <a:r>
              <a:rPr lang="en-US" sz="2200" dirty="0" smtClean="0">
                <a:hlinkClick r:id="rId3"/>
              </a:rPr>
              <a:t>staff@ifmacap.org</a:t>
            </a:r>
            <a:r>
              <a:rPr lang="en-US" sz="2200" dirty="0" smtClean="0"/>
              <a:t> or</a:t>
            </a:r>
          </a:p>
          <a:p>
            <a:pPr lvl="1" eaLnBrk="1" hangingPunct="1"/>
            <a:r>
              <a:rPr lang="en-US" sz="2200" dirty="0" smtClean="0"/>
              <a:t>Call 703-691-4362</a:t>
            </a:r>
          </a:p>
          <a:p>
            <a:pPr lvl="1" eaLnBrk="1" hangingPunct="1"/>
            <a:r>
              <a:rPr lang="en-US" sz="2200" dirty="0" smtClean="0"/>
              <a:t>Check out these sites for more information:</a:t>
            </a:r>
          </a:p>
          <a:p>
            <a:pPr lvl="2" eaLnBrk="1" hangingPunct="1"/>
            <a:r>
              <a:rPr lang="en-US" sz="2000" dirty="0" smtClean="0">
                <a:hlinkClick r:id="rId4"/>
              </a:rPr>
              <a:t>https://worldworkplace.ifma.org/</a:t>
            </a:r>
            <a:endParaRPr lang="en-US" sz="2000" dirty="0" smtClean="0"/>
          </a:p>
        </p:txBody>
      </p:sp>
    </p:spTree>
    <p:extLst>
      <p:ext uri="{BB962C8B-B14F-4D97-AF65-F5344CB8AC3E}">
        <p14:creationId xmlns:p14="http://schemas.microsoft.com/office/powerpoint/2010/main" val="2906252343"/>
      </p:ext>
    </p:extLst>
  </p:cSld>
  <p:clrMapOvr>
    <a:masterClrMapping/>
  </p:clrMapOvr>
</p:sld>
</file>

<file path=ppt/theme/theme1.xml><?xml version="1.0" encoding="utf-8"?>
<a:theme xmlns:a="http://schemas.openxmlformats.org/drawingml/2006/main" name="Face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19292</TotalTime>
  <Words>679</Words>
  <Application>Microsoft Office PowerPoint</Application>
  <PresentationFormat>On-screen Show (4:3)</PresentationFormat>
  <Paragraphs>63</Paragraphs>
  <Slides>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Trebuchet MS</vt:lpstr>
      <vt:lpstr>Wingdings</vt:lpstr>
      <vt:lpstr>Wingdings 3</vt:lpstr>
      <vt:lpstr>Facet</vt:lpstr>
      <vt:lpstr>World Workplace Insider Tips for Capital Chapter Attendees</vt:lpstr>
      <vt:lpstr>Contents</vt:lpstr>
      <vt:lpstr>Introduction</vt:lpstr>
      <vt:lpstr>Make a Plan Before You Go</vt:lpstr>
      <vt:lpstr>Make Your Reservations ASAP</vt:lpstr>
      <vt:lpstr>Tips for Educational Sessions</vt:lpstr>
      <vt:lpstr>Tips for Networking</vt:lpstr>
      <vt:lpstr>World Workplace Resources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Capital Chapter Professional Development program</dc:title>
  <dc:creator>jwestendorff</dc:creator>
  <cp:lastModifiedBy>John Mackay</cp:lastModifiedBy>
  <cp:revision>146</cp:revision>
  <dcterms:created xsi:type="dcterms:W3CDTF">2014-08-18T17:31:05Z</dcterms:created>
  <dcterms:modified xsi:type="dcterms:W3CDTF">2019-09-12T20:12:18Z</dcterms:modified>
</cp:coreProperties>
</file>